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41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85" r:id="rId4"/>
    <p:sldId id="282" r:id="rId5"/>
    <p:sldId id="283" r:id="rId6"/>
  </p:sldIdLst>
  <p:sldSz cx="9144000" cy="6858000" type="screen4x3"/>
  <p:notesSz cx="6797675" cy="9926638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006B"/>
    <a:srgbClr val="F19336"/>
    <a:srgbClr val="1B99D5"/>
    <a:srgbClr val="37A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8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5" d="100"/>
          <a:sy n="65" d="100"/>
        </p:scale>
        <p:origin x="-2424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26" tIns="45714" rIns="91426" bIns="457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E5A4441-6FCD-B24F-8E98-20200B07CFD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Tijdelijke aanduiding voor koptekst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0415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Rockwell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Rockwell" charset="0"/>
              </a:defRPr>
            </a:lvl1pPr>
          </a:lstStyle>
          <a:p>
            <a:pPr>
              <a:defRPr/>
            </a:pPr>
            <a:fld id="{85053522-794D-1548-A3C2-5DEB43012E8E}" type="datetime1">
              <a:rPr lang="nl-NL"/>
              <a:pPr>
                <a:defRPr/>
              </a:pPr>
              <a:t>13-12-16</a:t>
            </a:fld>
            <a:endParaRPr lang="nl-NL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Rockwell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0498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nl-NL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nl-NL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CC65C-68EA-F24D-858A-6A034F570876}" type="datetime1">
              <a:rPr lang="nl-NL"/>
              <a:pPr>
                <a:defRPr/>
              </a:pPr>
              <a:t>13-12-16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64A99-ED88-6941-AB34-00D9A37C0D3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928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74ACD-EDE6-2945-8935-CE8EB924FE72}" type="datetime1">
              <a:rPr lang="nl-NL"/>
              <a:pPr>
                <a:defRPr/>
              </a:pPr>
              <a:t>13-12-16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D24B6-D235-394F-BA5A-790372B0D87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798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A6E8A-3248-4D41-839B-4EAB52FD8905}" type="datetime1">
              <a:rPr lang="nl-NL"/>
              <a:pPr>
                <a:defRPr/>
              </a:pPr>
              <a:t>13-12-16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E92F-41C7-B64F-8C9F-0A0A8972A0E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8307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5FA72F-94D0-1B44-88BF-C807E06B1FBD}" type="datetime1">
              <a:rPr lang="nl-NL"/>
              <a:pPr>
                <a:defRPr/>
              </a:pPr>
              <a:t>13-12-16</a:t>
            </a:fld>
            <a:endParaRPr lang="nl-NL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A814-3239-A04D-AA98-25E411CB628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0932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223838" y="228600"/>
            <a:ext cx="7048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nl-NL" sz="3600" b="1" smtClean="0">
                <a:solidFill>
                  <a:srgbClr val="F19300"/>
                </a:solidFill>
                <a:latin typeface="Calibri" charset="0"/>
              </a:rPr>
              <a:t>+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1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C7053-43E9-694C-896F-A8ED675BB5B3}" type="datetime1">
              <a:rPr lang="nl-NL"/>
              <a:pPr>
                <a:defRPr/>
              </a:pPr>
              <a:t>13-12-16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0CD6A-E22F-AF42-8CBE-85ADF4FD6D9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901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C8919-C984-E143-A0EE-918AA83688B0}" type="datetime1">
              <a:rPr lang="nl-NL"/>
              <a:pPr>
                <a:defRPr/>
              </a:pPr>
              <a:t>13-12-16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8A5AE-B2B7-F54A-8875-D0B3A67F929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0701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CA7AB-F8CD-C840-84B0-7BBB76DFFF4F}" type="datetime1">
              <a:rPr lang="nl-NL"/>
              <a:pPr>
                <a:defRPr/>
              </a:pPr>
              <a:t>13-12-16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75352-60C8-4E47-B409-78826689147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867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F9587-1697-4449-8C4E-1F860A4A1F98}" type="datetime1">
              <a:rPr lang="nl-NL"/>
              <a:pPr>
                <a:defRPr/>
              </a:pPr>
              <a:t>13-12-16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3F074-565D-F54E-95F0-2DD120895B5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6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CABE-FBA4-C54C-809E-86CBB5C0B25C}" type="datetime1">
              <a:rPr lang="nl-NL"/>
              <a:pPr>
                <a:defRPr/>
              </a:pPr>
              <a:t>13-12-16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E57DB-0447-0640-9160-179E5D7B691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0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0ED48-E7F9-8747-8684-60FE0B5D72CA}" type="datetime1">
              <a:rPr lang="nl-NL"/>
              <a:pPr>
                <a:defRPr/>
              </a:pPr>
              <a:t>13-12-16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DADDB-35DA-8E4D-A38E-7410EC9F39F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01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7F9D4-0F46-484A-BF1D-54395F863DBE}" type="datetime1">
              <a:rPr lang="nl-NL"/>
              <a:pPr>
                <a:defRPr/>
              </a:pPr>
              <a:t>13-12-16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609ED-E28C-2F49-BE5E-CCA1784CA0F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115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17BCF-FCED-8F45-8FB1-E2DC9B053C2F}" type="datetime1">
              <a:rPr lang="nl-NL"/>
              <a:pPr>
                <a:defRPr/>
              </a:pPr>
              <a:t>13-12-16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3A153-9F03-7747-9136-581A9C0E4CA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850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6A6F9F-604C-5D4F-85ED-CB3749C62FF0}" type="datetime1">
              <a:rPr lang="nl-NL"/>
              <a:pPr>
                <a:defRPr/>
              </a:pPr>
              <a:t>13-12-16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1FC093-51B1-5448-BE96-64712A27B60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  <p:sldLayoutId id="2147484411" r:id="rId10"/>
    <p:sldLayoutId id="2147484412" r:id="rId11"/>
    <p:sldLayoutId id="2147484413" r:id="rId12"/>
    <p:sldLayoutId id="2147484414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nl-NL" sz="3200">
                <a:latin typeface="Calibri" charset="0"/>
              </a:rPr>
              <a:t>Belang bewegingsonderwijs </a:t>
            </a:r>
            <a:br>
              <a:rPr lang="nl-NL" sz="3200">
                <a:latin typeface="Calibri" charset="0"/>
              </a:rPr>
            </a:br>
            <a:r>
              <a:rPr lang="nl-NL" sz="3200">
                <a:latin typeface="Calibri" charset="0"/>
              </a:rPr>
              <a:t>met kleuters</a:t>
            </a:r>
          </a:p>
        </p:txBody>
      </p:sp>
      <p:sp>
        <p:nvSpPr>
          <p:cNvPr id="17410" name="Subtitel 2"/>
          <p:cNvSpPr>
            <a:spLocks noGrp="1"/>
          </p:cNvSpPr>
          <p:nvPr>
            <p:ph type="body" sz="half" idx="2"/>
          </p:nvPr>
        </p:nvSpPr>
        <p:spPr>
          <a:xfrm>
            <a:off x="381000" y="3733800"/>
            <a:ext cx="6180138" cy="2392363"/>
          </a:xfrm>
        </p:spPr>
        <p:txBody>
          <a:bodyPr/>
          <a:lstStyle/>
          <a:p>
            <a:pPr eaLnBrk="1" hangingPunct="1"/>
            <a:endParaRPr lang="nl-NL">
              <a:latin typeface="Calibri" charset="0"/>
            </a:endParaRPr>
          </a:p>
          <a:p>
            <a:pPr eaLnBrk="1" hangingPunct="1"/>
            <a:endParaRPr lang="nl-NL">
              <a:latin typeface="Calibri" charset="0"/>
            </a:endParaRPr>
          </a:p>
          <a:p>
            <a:pPr eaLnBrk="1" hangingPunct="1"/>
            <a:endParaRPr lang="nl-NL">
              <a:latin typeface="Calibri" charset="0"/>
            </a:endParaRPr>
          </a:p>
        </p:txBody>
      </p:sp>
      <p:pic>
        <p:nvPicPr>
          <p:cNvPr id="17411" name="Afbeelding 5" descr="sjabloom ppt voorblad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61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kstvak 6"/>
          <p:cNvSpPr txBox="1">
            <a:spLocks noChangeArrowheads="1"/>
          </p:cNvSpPr>
          <p:nvPr/>
        </p:nvSpPr>
        <p:spPr bwMode="auto">
          <a:xfrm>
            <a:off x="4148138" y="3195638"/>
            <a:ext cx="5108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nl-NL" sz="3200">
                <a:solidFill>
                  <a:srgbClr val="F19336"/>
                </a:solidFill>
                <a:latin typeface="Roboto Thin" charset="0"/>
              </a:rPr>
              <a:t>Belang bewegingsonderwijs </a:t>
            </a:r>
          </a:p>
          <a:p>
            <a:pPr algn="ctr" eaLnBrk="1" hangingPunct="1"/>
            <a:r>
              <a:rPr lang="nl-NL" sz="3200">
                <a:solidFill>
                  <a:srgbClr val="F19336"/>
                </a:solidFill>
                <a:latin typeface="Roboto Thin" charset="0"/>
              </a:rPr>
              <a:t>met kleuters</a:t>
            </a:r>
          </a:p>
        </p:txBody>
      </p:sp>
      <p:sp>
        <p:nvSpPr>
          <p:cNvPr id="17413" name="Tekstvak 7"/>
          <p:cNvSpPr txBox="1">
            <a:spLocks noChangeArrowheads="1"/>
          </p:cNvSpPr>
          <p:nvPr/>
        </p:nvSpPr>
        <p:spPr bwMode="auto">
          <a:xfrm>
            <a:off x="5213350" y="2346325"/>
            <a:ext cx="2897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4000" dirty="0">
                <a:solidFill>
                  <a:srgbClr val="1B99D5"/>
                </a:solidFill>
                <a:latin typeface="Roboto Thin" charset="0"/>
              </a:rPr>
              <a:t>Hoofdstuk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Afbeelding 1" descr="sjabloom 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>
                <a:solidFill>
                  <a:srgbClr val="1B99D5"/>
                </a:solidFill>
                <a:latin typeface="Roboto" charset="0"/>
              </a:rPr>
              <a:t>Belang bewegingsonderwijs </a:t>
            </a:r>
            <a:br>
              <a:rPr lang="nl-NL" dirty="0">
                <a:solidFill>
                  <a:srgbClr val="1B99D5"/>
                </a:solidFill>
                <a:latin typeface="Roboto" charset="0"/>
              </a:rPr>
            </a:br>
            <a:r>
              <a:rPr lang="nl-NL" dirty="0">
                <a:solidFill>
                  <a:srgbClr val="1B99D5"/>
                </a:solidFill>
                <a:latin typeface="Roboto" charset="0"/>
              </a:rPr>
              <a:t>met kleuters</a:t>
            </a:r>
          </a:p>
        </p:txBody>
      </p:sp>
      <p:sp>
        <p:nvSpPr>
          <p:cNvPr id="19459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sz="2400">
                <a:solidFill>
                  <a:srgbClr val="F19336"/>
                </a:solidFill>
                <a:latin typeface="Roboto Thin" charset="0"/>
              </a:rPr>
              <a:t>Totale ontwikkeling</a:t>
            </a:r>
          </a:p>
          <a:p>
            <a:pPr eaLnBrk="1" hangingPunct="1"/>
            <a:r>
              <a:rPr lang="nl-NL" sz="2400" dirty="0">
                <a:solidFill>
                  <a:srgbClr val="F19336"/>
                </a:solidFill>
                <a:latin typeface="Roboto Thin" charset="0"/>
              </a:rPr>
              <a:t>Domeinen</a:t>
            </a:r>
          </a:p>
          <a:p>
            <a:pPr lvl="1" eaLnBrk="1" hangingPunct="1"/>
            <a:r>
              <a:rPr lang="nl-NL" sz="2000" dirty="0">
                <a:solidFill>
                  <a:srgbClr val="F19336"/>
                </a:solidFill>
                <a:latin typeface="Roboto Thin" charset="0"/>
              </a:rPr>
              <a:t>doelen</a:t>
            </a:r>
          </a:p>
          <a:p>
            <a:pPr eaLnBrk="1" hangingPunct="1"/>
            <a:r>
              <a:rPr lang="nl-NL" sz="2400" dirty="0">
                <a:solidFill>
                  <a:srgbClr val="F19336"/>
                </a:solidFill>
                <a:latin typeface="Roboto Thin" charset="0"/>
              </a:rPr>
              <a:t>Lichaamsbesef en ruimtelijke oriëntatie</a:t>
            </a:r>
          </a:p>
          <a:p>
            <a:pPr eaLnBrk="1" hangingPunct="1"/>
            <a:r>
              <a:rPr lang="nl-NL" sz="2400" dirty="0">
                <a:solidFill>
                  <a:srgbClr val="F19336"/>
                </a:solidFill>
                <a:latin typeface="Roboto Thin" charset="0"/>
              </a:rPr>
              <a:t>De kracht van de herhaling</a:t>
            </a:r>
          </a:p>
          <a:p>
            <a:pPr eaLnBrk="1" hangingPunct="1"/>
            <a:r>
              <a:rPr lang="nl-NL" sz="2400" dirty="0">
                <a:solidFill>
                  <a:srgbClr val="F19336"/>
                </a:solidFill>
                <a:latin typeface="Roboto Thin" charset="0"/>
              </a:rPr>
              <a:t>Zone van naaste ontwikkeling</a:t>
            </a:r>
          </a:p>
          <a:p>
            <a:pPr eaLnBrk="1" hangingPunct="1"/>
            <a:r>
              <a:rPr lang="nl-NL" sz="2400" dirty="0">
                <a:solidFill>
                  <a:srgbClr val="F19336"/>
                </a:solidFill>
                <a:latin typeface="Roboto Thin" charset="0"/>
              </a:rPr>
              <a:t>Impliciet leren</a:t>
            </a:r>
          </a:p>
        </p:txBody>
      </p:sp>
      <p:sp>
        <p:nvSpPr>
          <p:cNvPr id="19460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176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941388"/>
          </a:xfrm>
        </p:spPr>
        <p:txBody>
          <a:bodyPr/>
          <a:lstStyle/>
          <a:p>
            <a:pPr eaLnBrk="1" hangingPunct="1"/>
            <a:r>
              <a:rPr lang="nl-NL">
                <a:solidFill>
                  <a:srgbClr val="1B99D5"/>
                </a:solidFill>
                <a:latin typeface="Roboto Thin" charset="0"/>
              </a:rPr>
              <a:t>Legitimatie van het vak</a:t>
            </a:r>
          </a:p>
        </p:txBody>
      </p:sp>
      <p:sp>
        <p:nvSpPr>
          <p:cNvPr id="21507" name="Tijdelijke aanduiding voor inhoud 2"/>
          <p:cNvSpPr>
            <a:spLocks noGrp="1"/>
          </p:cNvSpPr>
          <p:nvPr>
            <p:ph idx="1"/>
          </p:nvPr>
        </p:nvSpPr>
        <p:spPr>
          <a:xfrm>
            <a:off x="498475" y="1565275"/>
            <a:ext cx="7556500" cy="4419600"/>
          </a:xfrm>
        </p:spPr>
        <p:txBody>
          <a:bodyPr/>
          <a:lstStyle/>
          <a:p>
            <a:pPr eaLnBrk="1" hangingPunct="1"/>
            <a:r>
              <a:rPr lang="nl-NL" sz="2400">
                <a:solidFill>
                  <a:srgbClr val="F19336"/>
                </a:solidFill>
                <a:latin typeface="Roboto Thin" charset="0"/>
              </a:rPr>
              <a:t>Compensatie of competentie</a:t>
            </a:r>
          </a:p>
          <a:p>
            <a:pPr eaLnBrk="1" hangingPunct="1"/>
            <a:r>
              <a:rPr lang="nl-NL" sz="2400">
                <a:solidFill>
                  <a:srgbClr val="F19336"/>
                </a:solidFill>
                <a:latin typeface="Roboto Thin" charset="0"/>
              </a:rPr>
              <a:t>Doel of middel</a:t>
            </a:r>
          </a:p>
          <a:p>
            <a:pPr eaLnBrk="1" hangingPunct="1"/>
            <a:r>
              <a:rPr lang="nl-NL" sz="2400">
                <a:solidFill>
                  <a:srgbClr val="F19336"/>
                </a:solidFill>
                <a:latin typeface="Roboto Thin" charset="0"/>
              </a:rPr>
              <a:t>Algehele en totale ontwikkeling</a:t>
            </a:r>
          </a:p>
          <a:p>
            <a:pPr lvl="1" eaLnBrk="1" hangingPunct="1"/>
            <a:r>
              <a:rPr lang="nl-NL" sz="2000">
                <a:solidFill>
                  <a:srgbClr val="F19336"/>
                </a:solidFill>
                <a:latin typeface="Roboto Thin" charset="0"/>
              </a:rPr>
              <a:t>algemene ontwikkeling en kwaliteit van leven</a:t>
            </a:r>
          </a:p>
          <a:p>
            <a:pPr lvl="1" eaLnBrk="1" hangingPunct="1"/>
            <a:r>
              <a:rPr lang="nl-NL" sz="2000">
                <a:solidFill>
                  <a:srgbClr val="F19336"/>
                </a:solidFill>
                <a:latin typeface="Roboto Thin" charset="0"/>
              </a:rPr>
              <a:t>welzijn, gezondheid en schoolprestaties</a:t>
            </a:r>
          </a:p>
          <a:p>
            <a:pPr lvl="1" eaLnBrk="1" hangingPunct="1"/>
            <a:r>
              <a:rPr lang="nl-NL" sz="2000">
                <a:solidFill>
                  <a:srgbClr val="F19336"/>
                </a:solidFill>
                <a:latin typeface="Roboto Thin" charset="0"/>
              </a:rPr>
              <a:t>maatschappelijke binding en sociale integratie</a:t>
            </a:r>
          </a:p>
          <a:p>
            <a:pPr eaLnBrk="1" hangingPunct="1"/>
            <a:r>
              <a:rPr lang="nl-NL" sz="2400">
                <a:solidFill>
                  <a:srgbClr val="F19336"/>
                </a:solidFill>
                <a:latin typeface="Roboto Thin" charset="0"/>
              </a:rPr>
              <a:t>Kerndoelen bewegingsonderwijs</a:t>
            </a:r>
          </a:p>
          <a:p>
            <a:pPr lvl="1" eaLnBrk="1" hangingPunct="1"/>
            <a:r>
              <a:rPr lang="nl-NL" sz="2000">
                <a:solidFill>
                  <a:srgbClr val="F19336"/>
                </a:solidFill>
                <a:latin typeface="Roboto Thin" charset="0"/>
              </a:rPr>
              <a:t>Kerndoel 57</a:t>
            </a:r>
          </a:p>
          <a:p>
            <a:pPr lvl="1" eaLnBrk="1" hangingPunct="1"/>
            <a:r>
              <a:rPr lang="nl-NL" sz="2000">
                <a:solidFill>
                  <a:srgbClr val="F19336"/>
                </a:solidFill>
                <a:latin typeface="Roboto Thin" charset="0"/>
              </a:rPr>
              <a:t>Kerndoel 58</a:t>
            </a:r>
          </a:p>
          <a:p>
            <a:pPr eaLnBrk="1" hangingPunct="1"/>
            <a:r>
              <a:rPr lang="nl-NL" sz="2400">
                <a:solidFill>
                  <a:srgbClr val="F19336"/>
                </a:solidFill>
                <a:latin typeface="Roboto Thin" charset="0"/>
              </a:rPr>
              <a:t>Vakoverstijgende doelen</a:t>
            </a:r>
          </a:p>
        </p:txBody>
      </p:sp>
      <p:sp>
        <p:nvSpPr>
          <p:cNvPr id="21508" name="Tekstvak 6"/>
          <p:cNvSpPr txBox="1">
            <a:spLocks noChangeArrowheads="1"/>
          </p:cNvSpPr>
          <p:nvPr/>
        </p:nvSpPr>
        <p:spPr bwMode="auto">
          <a:xfrm>
            <a:off x="3770313" y="6408738"/>
            <a:ext cx="14176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>
                <a:solidFill>
                  <a:srgbClr val="F19336"/>
                </a:solidFill>
                <a:latin typeface="Roboto Thin" charset="0"/>
              </a:rPr>
              <a:t>Hoofdstuk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Titel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900" dirty="0" smtClean="0">
                <a:solidFill>
                  <a:srgbClr val="1B99D5"/>
                </a:solidFill>
                <a:latin typeface="Roboto Thin"/>
                <a:cs typeface="Roboto Thin"/>
              </a:rPr>
              <a:t>Motorische ontwikkeling</a:t>
            </a:r>
            <a:r>
              <a:rPr lang="nl-NL" dirty="0" smtClean="0">
                <a:latin typeface="Calibri" charset="0"/>
              </a:rPr>
              <a:t/>
            </a:r>
            <a:br>
              <a:rPr lang="nl-NL" dirty="0" smtClean="0">
                <a:latin typeface="Calibri" charset="0"/>
              </a:rPr>
            </a:br>
            <a:endParaRPr lang="nl-NL" dirty="0" smtClean="0">
              <a:latin typeface="Calibri" charset="0"/>
            </a:endParaRPr>
          </a:p>
        </p:txBody>
      </p:sp>
      <p:sp>
        <p:nvSpPr>
          <p:cNvPr id="22531" name="Tijdelijke aanduiding voor inhoud 5"/>
          <p:cNvSpPr>
            <a:spLocks noGrp="1"/>
          </p:cNvSpPr>
          <p:nvPr>
            <p:ph idx="1"/>
          </p:nvPr>
        </p:nvSpPr>
        <p:spPr>
          <a:xfrm>
            <a:off x="457200" y="1395413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nl-NL" sz="2400" dirty="0">
                <a:solidFill>
                  <a:srgbClr val="F19336"/>
                </a:solidFill>
                <a:latin typeface="Roboto Thin" charset="0"/>
              </a:rPr>
              <a:t>Motorische ontwikkeling als leerproces</a:t>
            </a:r>
          </a:p>
          <a:p>
            <a:pPr eaLnBrk="1" hangingPunct="1">
              <a:defRPr/>
            </a:pPr>
            <a:r>
              <a:rPr lang="nl-NL" sz="2400" dirty="0">
                <a:solidFill>
                  <a:srgbClr val="F19336"/>
                </a:solidFill>
                <a:latin typeface="Roboto Thin" charset="0"/>
              </a:rPr>
              <a:t>Motorische ontwikkeling versus motorisch leren</a:t>
            </a:r>
          </a:p>
          <a:p>
            <a:pPr eaLnBrk="1" hangingPunct="1">
              <a:defRPr/>
            </a:pPr>
            <a:r>
              <a:rPr lang="nl-NL" sz="2400" dirty="0">
                <a:solidFill>
                  <a:srgbClr val="F19336"/>
                </a:solidFill>
                <a:latin typeface="Roboto Thin" charset="0"/>
              </a:rPr>
              <a:t>Fundamentele vaardigheden </a:t>
            </a:r>
          </a:p>
          <a:p>
            <a:pPr eaLnBrk="1" hangingPunct="1">
              <a:defRPr/>
            </a:pPr>
            <a:r>
              <a:rPr lang="nl-NL" sz="2400" dirty="0">
                <a:solidFill>
                  <a:srgbClr val="F19336"/>
                </a:solidFill>
                <a:latin typeface="Roboto Thin" charset="0"/>
              </a:rPr>
              <a:t>Motorische vaardigheden </a:t>
            </a:r>
          </a:p>
          <a:p>
            <a:pPr eaLnBrk="1" hangingPunct="1">
              <a:defRPr/>
            </a:pPr>
            <a:r>
              <a:rPr lang="nl-NL" sz="2400" dirty="0">
                <a:solidFill>
                  <a:srgbClr val="F19336"/>
                </a:solidFill>
                <a:latin typeface="Roboto Thin" charset="0"/>
              </a:rPr>
              <a:t>Vaardigheidslijnen</a:t>
            </a:r>
          </a:p>
          <a:p>
            <a:pPr lvl="1" eaLnBrk="1" hangingPunct="1">
              <a:defRPr/>
            </a:pPr>
            <a:r>
              <a:rPr lang="nl-NL" sz="2000" dirty="0">
                <a:solidFill>
                  <a:srgbClr val="F19336"/>
                </a:solidFill>
                <a:latin typeface="Roboto Thin" charset="0"/>
              </a:rPr>
              <a:t>Leerlijnen</a:t>
            </a:r>
          </a:p>
          <a:p>
            <a:pPr eaLnBrk="1" hangingPunct="1">
              <a:defRPr/>
            </a:pPr>
            <a:r>
              <a:rPr lang="nl-NL" sz="2400" dirty="0">
                <a:solidFill>
                  <a:srgbClr val="F19336"/>
                </a:solidFill>
                <a:latin typeface="Roboto Thin" charset="0"/>
              </a:rPr>
              <a:t>Nature en </a:t>
            </a:r>
            <a:r>
              <a:rPr lang="nl-NL" sz="2400" dirty="0" err="1">
                <a:solidFill>
                  <a:srgbClr val="F19336"/>
                </a:solidFill>
                <a:latin typeface="Roboto Thin" charset="0"/>
              </a:rPr>
              <a:t>nurture</a:t>
            </a:r>
            <a:endParaRPr lang="nl-NL" sz="2400" dirty="0">
              <a:solidFill>
                <a:srgbClr val="F19336"/>
              </a:solidFill>
              <a:latin typeface="Roboto Thin" charset="0"/>
            </a:endParaRPr>
          </a:p>
          <a:p>
            <a:pPr eaLnBrk="1" hangingPunct="1">
              <a:defRPr/>
            </a:pPr>
            <a:r>
              <a:rPr lang="nl-NL" sz="2400" dirty="0">
                <a:solidFill>
                  <a:srgbClr val="F19336"/>
                </a:solidFill>
                <a:latin typeface="Roboto Thin" charset="0"/>
              </a:rPr>
              <a:t>Groot en fijn</a:t>
            </a:r>
          </a:p>
          <a:p>
            <a:pPr eaLnBrk="1" hangingPunct="1">
              <a:defRPr/>
            </a:pPr>
            <a:r>
              <a:rPr lang="nl-NL" sz="2400" dirty="0">
                <a:solidFill>
                  <a:srgbClr val="F19336"/>
                </a:solidFill>
                <a:latin typeface="Roboto Thin" charset="0"/>
              </a:rPr>
              <a:t>Fylogenetisch en </a:t>
            </a:r>
            <a:r>
              <a:rPr lang="nl-NL" sz="2400" dirty="0" err="1">
                <a:solidFill>
                  <a:srgbClr val="F19336"/>
                </a:solidFill>
                <a:latin typeface="Roboto Thin" charset="0"/>
              </a:rPr>
              <a:t>ontogenetisch</a:t>
            </a:r>
            <a:endParaRPr lang="nl-NL" sz="2400" dirty="0">
              <a:solidFill>
                <a:srgbClr val="F19336"/>
              </a:solidFill>
              <a:latin typeface="Roboto Thin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nl-NL" dirty="0">
              <a:latin typeface="Calibri" charset="0"/>
            </a:endParaRPr>
          </a:p>
        </p:txBody>
      </p:sp>
      <p:sp>
        <p:nvSpPr>
          <p:cNvPr id="22532" name="Tekstvak 5"/>
          <p:cNvSpPr txBox="1">
            <a:spLocks noChangeArrowheads="1"/>
          </p:cNvSpPr>
          <p:nvPr/>
        </p:nvSpPr>
        <p:spPr bwMode="auto">
          <a:xfrm>
            <a:off x="3770313" y="6408738"/>
            <a:ext cx="14176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>
                <a:solidFill>
                  <a:srgbClr val="F19336"/>
                </a:solidFill>
                <a:latin typeface="Roboto Thin" charset="0"/>
              </a:rPr>
              <a:t>Hoofdstuk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el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143000"/>
          </a:xfrm>
        </p:spPr>
        <p:txBody>
          <a:bodyPr/>
          <a:lstStyle/>
          <a:p>
            <a:pPr eaLnBrk="1" hangingPunct="1"/>
            <a:r>
              <a:rPr lang="nl-NL">
                <a:solidFill>
                  <a:srgbClr val="1B99D5"/>
                </a:solidFill>
                <a:latin typeface="Roboto Thin" charset="0"/>
              </a:rPr>
              <a:t>Rechten van de kleuter</a:t>
            </a:r>
          </a:p>
        </p:txBody>
      </p:sp>
      <p:sp>
        <p:nvSpPr>
          <p:cNvPr id="2355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sz="2400">
                <a:solidFill>
                  <a:srgbClr val="F19336"/>
                </a:solidFill>
                <a:latin typeface="Roboto Thin" charset="0"/>
              </a:rPr>
              <a:t>Vrij spelen</a:t>
            </a:r>
          </a:p>
          <a:p>
            <a:pPr eaLnBrk="1" hangingPunct="1"/>
            <a:r>
              <a:rPr lang="nl-NL" sz="2400">
                <a:solidFill>
                  <a:srgbClr val="F19336"/>
                </a:solidFill>
                <a:latin typeface="Roboto Thin" charset="0"/>
              </a:rPr>
              <a:t>Buitenspelen versus bewegingsonderwijs</a:t>
            </a:r>
          </a:p>
          <a:p>
            <a:pPr eaLnBrk="1" hangingPunct="1"/>
            <a:r>
              <a:rPr lang="nl-NL" sz="2400">
                <a:solidFill>
                  <a:srgbClr val="F19336"/>
                </a:solidFill>
                <a:latin typeface="Roboto Thin" charset="0"/>
              </a:rPr>
              <a:t>Risicovol bewegen</a:t>
            </a:r>
          </a:p>
          <a:p>
            <a:pPr eaLnBrk="1" hangingPunct="1"/>
            <a:endParaRPr lang="nl-NL">
              <a:latin typeface="Calibri" charset="0"/>
            </a:endParaRPr>
          </a:p>
        </p:txBody>
      </p:sp>
      <p:sp>
        <p:nvSpPr>
          <p:cNvPr id="23556" name="Tekstvak 5"/>
          <p:cNvSpPr txBox="1">
            <a:spLocks noChangeArrowheads="1"/>
          </p:cNvSpPr>
          <p:nvPr/>
        </p:nvSpPr>
        <p:spPr bwMode="auto">
          <a:xfrm>
            <a:off x="3770313" y="6408738"/>
            <a:ext cx="14176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>
                <a:solidFill>
                  <a:srgbClr val="F19336"/>
                </a:solidFill>
                <a:latin typeface="Roboto Thin" charset="0"/>
              </a:rPr>
              <a:t>Hoofdstuk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</TotalTime>
  <Words>112</Words>
  <Application>Microsoft Macintosh PowerPoint</Application>
  <PresentationFormat>Diavoorstelling (4:3)</PresentationFormat>
  <Paragraphs>42</Paragraphs>
  <Slides>5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Arial</vt:lpstr>
      <vt:lpstr>ＭＳ Ｐゴシック</vt:lpstr>
      <vt:lpstr>Calibri</vt:lpstr>
      <vt:lpstr>Rockwell</vt:lpstr>
      <vt:lpstr>Roboto Thin</vt:lpstr>
      <vt:lpstr>Roboto</vt:lpstr>
      <vt:lpstr>Office-thema</vt:lpstr>
      <vt:lpstr>Belang bewegingsonderwijs  met kleuters</vt:lpstr>
      <vt:lpstr>Belang bewegingsonderwijs  met kleuters</vt:lpstr>
      <vt:lpstr>Legitimatie van het vak</vt:lpstr>
      <vt:lpstr>Motorische ontwikkeling </vt:lpstr>
      <vt:lpstr>Rechten van de kleuter</vt:lpstr>
    </vt:vector>
  </TitlesOfParts>
  <Company>thema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Rots en Water</dc:title>
  <dc:creator>mariska beenhakker</dc:creator>
  <cp:lastModifiedBy>Nick Vissers</cp:lastModifiedBy>
  <cp:revision>71</cp:revision>
  <dcterms:created xsi:type="dcterms:W3CDTF">2011-05-22T16:19:09Z</dcterms:created>
  <dcterms:modified xsi:type="dcterms:W3CDTF">2016-12-13T08:51:27Z</dcterms:modified>
</cp:coreProperties>
</file>