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9" r:id="rId3"/>
    <p:sldId id="263" r:id="rId4"/>
    <p:sldId id="262" r:id="rId5"/>
    <p:sldId id="261" r:id="rId6"/>
    <p:sldId id="264" r:id="rId7"/>
    <p:sldId id="26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70A"/>
    <a:srgbClr val="6FB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223B3-DDF3-F94E-89C6-E44D5F2978B2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4648F-E59D-4F4D-A242-5AD2CC9663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188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14-12-16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30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185E7-A46A-44DF-9707-7621BC30109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7EA2-8564-4F7D-9AAF-0172B177E87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238791" y="3717032"/>
            <a:ext cx="49052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2800" dirty="0" smtClean="0">
                <a:solidFill>
                  <a:srgbClr val="F19336"/>
                </a:solidFill>
                <a:latin typeface="Roboto Thin" charset="0"/>
              </a:rPr>
              <a:t>Leerlijnen bewegingsonderwijs</a:t>
            </a:r>
          </a:p>
          <a:p>
            <a:pPr algn="ctr" eaLnBrk="1" hangingPunct="1"/>
            <a:r>
              <a:rPr lang="nl-NL" sz="2800" dirty="0">
                <a:solidFill>
                  <a:srgbClr val="F19336"/>
                </a:solidFill>
                <a:latin typeface="Roboto Thin" charset="0"/>
              </a:rPr>
              <a:t>m</a:t>
            </a:r>
            <a:r>
              <a:rPr lang="nl-NL" sz="2800" dirty="0" smtClean="0">
                <a:solidFill>
                  <a:srgbClr val="F19336"/>
                </a:solidFill>
                <a:latin typeface="Roboto Thin" charset="0"/>
              </a:rPr>
              <a:t>et kleuters</a:t>
            </a:r>
            <a:endParaRPr lang="nl-NL" sz="28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</a:t>
            </a:r>
            <a:r>
              <a:rPr lang="nl-NL" sz="4000" dirty="0" smtClean="0">
                <a:solidFill>
                  <a:srgbClr val="1B99D5"/>
                </a:solidFill>
                <a:latin typeface="Roboto Thin" charset="0"/>
              </a:rPr>
              <a:t>8</a:t>
            </a:r>
            <a:endParaRPr lang="nl-NL" sz="4000" dirty="0">
              <a:solidFill>
                <a:srgbClr val="1B99D5"/>
              </a:solidFill>
              <a:latin typeface="Roboto Thin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148064" y="5661248"/>
            <a:ext cx="3834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Praktische handvatten en suggesties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328542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Het theoretische kader (1)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Leerlijnen en bewegingsthema’s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Wat zijn:</a:t>
            </a:r>
          </a:p>
          <a:p>
            <a:pPr lvl="2"/>
            <a:r>
              <a:rPr lang="nl-NL" sz="1800" dirty="0" smtClean="0">
                <a:solidFill>
                  <a:srgbClr val="EE770A"/>
                </a:solidFill>
                <a:latin typeface="Roboto Thin"/>
              </a:rPr>
              <a:t>Leerlijnen?</a:t>
            </a:r>
          </a:p>
          <a:p>
            <a:pPr lvl="2"/>
            <a:r>
              <a:rPr lang="nl-NL" sz="1800" dirty="0" smtClean="0">
                <a:solidFill>
                  <a:srgbClr val="EE770A"/>
                </a:solidFill>
                <a:latin typeface="Roboto Thin"/>
              </a:rPr>
              <a:t>Bewegingsthema’s?</a:t>
            </a:r>
          </a:p>
          <a:p>
            <a:pPr lvl="2"/>
            <a:r>
              <a:rPr lang="nl-NL" sz="1800" dirty="0" smtClean="0">
                <a:solidFill>
                  <a:srgbClr val="EE770A"/>
                </a:solidFill>
                <a:latin typeface="Roboto Thin"/>
              </a:rPr>
              <a:t>Bewegingsuitdagingen?</a:t>
            </a:r>
          </a:p>
          <a:p>
            <a:pPr lvl="2"/>
            <a:r>
              <a:rPr lang="nl-NL" sz="1800" dirty="0" err="1" smtClean="0">
                <a:solidFill>
                  <a:srgbClr val="EE770A"/>
                </a:solidFill>
                <a:latin typeface="Roboto Thin"/>
              </a:rPr>
              <a:t>TULE-doelen</a:t>
            </a:r>
            <a:r>
              <a:rPr lang="nl-NL" sz="1800" dirty="0" smtClean="0">
                <a:solidFill>
                  <a:srgbClr val="EE770A"/>
                </a:solidFill>
                <a:latin typeface="Roboto Thin"/>
              </a:rPr>
              <a:t>?</a:t>
            </a:r>
          </a:p>
          <a:p>
            <a:pPr lvl="2"/>
            <a:r>
              <a:rPr lang="nl-NL" sz="1800" dirty="0" smtClean="0">
                <a:solidFill>
                  <a:srgbClr val="EE770A"/>
                </a:solidFill>
                <a:latin typeface="Roboto Thin"/>
              </a:rPr>
              <a:t>Kernactiviteiten?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Het theoretische kader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Overige begrippen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Wat zijn grondvormen van bewegen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Wat zijn basisvaardigheden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Wat wordt bedoeld met variatie?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Wat zijn verwante activiteiten?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Van leerlijn tot TULE-doelen (1)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TULE staat voor:</a:t>
            </a:r>
          </a:p>
          <a:p>
            <a:pPr lvl="1"/>
            <a:r>
              <a:rPr lang="nl-NL" sz="2000" dirty="0" err="1" smtClean="0">
                <a:solidFill>
                  <a:srgbClr val="EE770A"/>
                </a:solidFill>
                <a:latin typeface="Roboto Thin"/>
              </a:rPr>
              <a:t>TUssendoelen</a:t>
            </a:r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 en </a:t>
            </a:r>
            <a:r>
              <a:rPr lang="nl-NL" sz="2000" dirty="0" err="1" smtClean="0">
                <a:solidFill>
                  <a:srgbClr val="EE770A"/>
                </a:solidFill>
                <a:latin typeface="Roboto Thin"/>
              </a:rPr>
              <a:t>LEerlijnen</a:t>
            </a:r>
            <a:endParaRPr lang="nl-NL" sz="2000" dirty="0" smtClean="0">
              <a:solidFill>
                <a:srgbClr val="EE770A"/>
              </a:solidFill>
              <a:latin typeface="Roboto Thin"/>
            </a:endParaRPr>
          </a:p>
          <a:p>
            <a:pPr lvl="1">
              <a:buNone/>
            </a:pPr>
            <a:endParaRPr lang="nl-NL" dirty="0" smtClean="0">
              <a:solidFill>
                <a:srgbClr val="EE770A"/>
              </a:solidFill>
              <a:latin typeface="Roboto Thin"/>
            </a:endParaRPr>
          </a:p>
          <a:p>
            <a:pPr lvl="1">
              <a:buNone/>
            </a:pPr>
            <a:endParaRPr lang="nl-NL" dirty="0" smtClean="0">
              <a:solidFill>
                <a:srgbClr val="EE770A"/>
              </a:solidFill>
              <a:latin typeface="Roboto Thin"/>
            </a:endParaRPr>
          </a:p>
          <a:p>
            <a:r>
              <a:rPr lang="nl-NL" sz="2400" dirty="0" err="1" smtClean="0">
                <a:solidFill>
                  <a:srgbClr val="EE770A"/>
                </a:solidFill>
                <a:latin typeface="Roboto Thin"/>
              </a:rPr>
              <a:t>TULEdoelen</a:t>
            </a:r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 zijn richtlijnen voor leerkrachten</a:t>
            </a:r>
          </a:p>
          <a:p>
            <a:r>
              <a:rPr lang="nl-NL" sz="2400" dirty="0" err="1" smtClean="0">
                <a:solidFill>
                  <a:srgbClr val="EE770A"/>
                </a:solidFill>
                <a:latin typeface="Roboto Thin"/>
              </a:rPr>
              <a:t>TULEdoelen</a:t>
            </a:r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 zijn streefdoelen voor eind groep 2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FB1DB"/>
                </a:solidFill>
                <a:latin typeface="Roboto Thin"/>
              </a:rPr>
              <a:t>Van leerlijn tot TULE-doelen </a:t>
            </a:r>
            <a:r>
              <a:rPr lang="nl-NL" dirty="0" smtClean="0">
                <a:solidFill>
                  <a:srgbClr val="6FB1DB"/>
                </a:solidFill>
                <a:latin typeface="Roboto Thin"/>
              </a:rPr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r>
              <a:rPr lang="nl-NL" sz="2600" dirty="0" smtClean="0">
                <a:solidFill>
                  <a:srgbClr val="EE770A"/>
                </a:solidFill>
                <a:latin typeface="Roboto Thin"/>
              </a:rPr>
              <a:t>Beweegtuin I – Klim- en klautertuin</a:t>
            </a:r>
          </a:p>
          <a:p>
            <a:pPr lvl="1"/>
            <a:r>
              <a:rPr lang="nl-NL" sz="2200" dirty="0" smtClean="0">
                <a:solidFill>
                  <a:srgbClr val="EE770A"/>
                </a:solidFill>
                <a:latin typeface="Roboto Thin"/>
              </a:rPr>
              <a:t>Klimmen</a:t>
            </a:r>
          </a:p>
          <a:p>
            <a:pPr lvl="1"/>
            <a:endParaRPr lang="nl-NL" sz="2600" dirty="0" smtClean="0">
              <a:solidFill>
                <a:srgbClr val="EE770A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E770A"/>
                </a:solidFill>
                <a:latin typeface="Roboto Thin"/>
              </a:rPr>
              <a:t>Beweegtuin II – Mik- en jongleertuin</a:t>
            </a:r>
          </a:p>
          <a:p>
            <a:pPr lvl="1"/>
            <a:r>
              <a:rPr lang="nl-NL" sz="2200" dirty="0" smtClean="0">
                <a:solidFill>
                  <a:srgbClr val="EE770A"/>
                </a:solidFill>
                <a:latin typeface="Roboto Thin"/>
              </a:rPr>
              <a:t>Mikken en jongleren</a:t>
            </a:r>
          </a:p>
          <a:p>
            <a:pPr lvl="1"/>
            <a:endParaRPr lang="nl-NL" dirty="0" smtClean="0">
              <a:solidFill>
                <a:srgbClr val="EE770A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E770A"/>
                </a:solidFill>
                <a:latin typeface="Roboto Thin"/>
              </a:rPr>
              <a:t>Beweegtuin III – Trucjestuin</a:t>
            </a:r>
          </a:p>
          <a:p>
            <a:pPr lvl="1"/>
            <a:r>
              <a:rPr lang="nl-NL" sz="2200" dirty="0" smtClean="0">
                <a:solidFill>
                  <a:srgbClr val="EE770A"/>
                </a:solidFill>
                <a:latin typeface="Roboto Thin"/>
              </a:rPr>
              <a:t>Balanceren, zwaaien, over de kop gaan en springen</a:t>
            </a:r>
          </a:p>
          <a:p>
            <a:pPr lvl="1"/>
            <a:endParaRPr lang="nl-NL" sz="2600" dirty="0" smtClean="0">
              <a:solidFill>
                <a:srgbClr val="EE770A"/>
              </a:solidFill>
              <a:latin typeface="Roboto Thin"/>
            </a:endParaRPr>
          </a:p>
          <a:p>
            <a:r>
              <a:rPr lang="nl-NL" sz="2600" dirty="0" smtClean="0">
                <a:solidFill>
                  <a:srgbClr val="EE770A"/>
                </a:solidFill>
                <a:latin typeface="Roboto Thin"/>
              </a:rPr>
              <a:t>Beweegtuin IV – Speltuin</a:t>
            </a:r>
          </a:p>
          <a:p>
            <a:pPr lvl="1"/>
            <a:r>
              <a:rPr lang="nl-NL" sz="2200" dirty="0" smtClean="0">
                <a:solidFill>
                  <a:srgbClr val="EE770A"/>
                </a:solidFill>
                <a:latin typeface="Roboto Thin"/>
              </a:rPr>
              <a:t>Doelspelen, tikspelen, hardlopen, stoeispelen en bewegen op muziek 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Bewegingsthema’s uitgewerkt 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In dit beschrijvingskader worden binnen elke beweegtuin steeds de volgende onderdelen besproken en praktisch uitgewerkt: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Leerlijn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Bewegingsthema(‘s)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Bewegingsuitdaging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Speelkriebels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Opbouw en volgorde</a:t>
            </a:r>
            <a:endParaRPr lang="nl-NL" sz="2000" dirty="0">
              <a:solidFill>
                <a:srgbClr val="EE770A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FB1DB"/>
                </a:solidFill>
                <a:latin typeface="Roboto Thin"/>
              </a:rPr>
              <a:t>Voorbeeldlessen in tuinen</a:t>
            </a:r>
            <a:endParaRPr lang="nl-NL" dirty="0">
              <a:solidFill>
                <a:srgbClr val="6FB1DB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De uitwerking van de verschillende leerlijnen binnen de beweegtuinen is hier geconcretiseerd tot twee voorbeeldlessen die je zo in de praktijk kunt geven.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De lesvoorbereidingen </a:t>
            </a:r>
          </a:p>
          <a:p>
            <a:pPr lvl="1"/>
            <a:r>
              <a:rPr lang="nl-NL" sz="2000" dirty="0" smtClean="0">
                <a:solidFill>
                  <a:srgbClr val="EE770A"/>
                </a:solidFill>
                <a:latin typeface="Roboto Thin"/>
              </a:rPr>
              <a:t>Bijbehorende filmbeelden </a:t>
            </a:r>
          </a:p>
          <a:p>
            <a:pPr lvl="1"/>
            <a:endParaRPr lang="nl-NL" dirty="0">
              <a:solidFill>
                <a:srgbClr val="EE770A"/>
              </a:solidFill>
              <a:latin typeface="Roboto Thin"/>
            </a:endParaRPr>
          </a:p>
          <a:p>
            <a:pPr lvl="1">
              <a:buNone/>
            </a:pPr>
            <a:r>
              <a:rPr lang="nl-NL" sz="2400" dirty="0" smtClean="0">
                <a:solidFill>
                  <a:srgbClr val="EE770A"/>
                </a:solidFill>
                <a:latin typeface="Roboto Thin"/>
              </a:rPr>
              <a:t>… kun je terugvinden op de site.</a:t>
            </a:r>
            <a:endParaRPr lang="nl-NL" sz="2400" dirty="0">
              <a:solidFill>
                <a:srgbClr val="EE770A"/>
              </a:solidFill>
              <a:latin typeface="Roboto Thin"/>
            </a:endParaRPr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227</Words>
  <Application>Microsoft Macintosh PowerPoint</Application>
  <PresentationFormat>Diavoorstelling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Belang bewegingsonderwijs  met kleuters</vt:lpstr>
      <vt:lpstr>Het theoretische kader (1)</vt:lpstr>
      <vt:lpstr>Het theoretische kader (2)</vt:lpstr>
      <vt:lpstr>Van leerlijn tot TULE-doelen (1)</vt:lpstr>
      <vt:lpstr>Van leerlijn tot TULE-doelen (2)</vt:lpstr>
      <vt:lpstr>Bewegingsthema’s uitgewerkt </vt:lpstr>
      <vt:lpstr>Voorbeeldlessen in tuinen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Leerlijnen bewegingsonderwijs met kleuters</dc:title>
  <dc:creator>Theo de Groot</dc:creator>
  <cp:lastModifiedBy>Nick Vissers</cp:lastModifiedBy>
  <cp:revision>4</cp:revision>
  <dcterms:created xsi:type="dcterms:W3CDTF">2016-12-11T22:22:33Z</dcterms:created>
  <dcterms:modified xsi:type="dcterms:W3CDTF">2016-12-14T19:10:35Z</dcterms:modified>
</cp:coreProperties>
</file>