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7" r:id="rId3"/>
    <p:sldId id="262" r:id="rId4"/>
    <p:sldId id="259" r:id="rId5"/>
    <p:sldId id="263" r:id="rId6"/>
    <p:sldId id="264" r:id="rId7"/>
    <p:sldId id="261" r:id="rId8"/>
    <p:sldId id="260" r:id="rId9"/>
    <p:sldId id="265" r:id="rId10"/>
    <p:sldId id="258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407"/>
    <a:srgbClr val="70B1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A5D73-B632-6F42-8294-5DA4E290B336}" type="datetimeFigureOut">
              <a:rPr lang="nl-NL" smtClean="0"/>
              <a:t>13-12-16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8493-F1E3-2246-ADA3-95AEF46FF4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797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nl-NL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8E54-7649-443C-AD85-F6816DCC92D1}" type="datetimeFigureOut">
              <a:rPr lang="nl-NL" smtClean="0"/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CF45-D5B0-435D-9888-835BABF4A1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8E54-7649-443C-AD85-F6816DCC92D1}" type="datetimeFigureOut">
              <a:rPr lang="nl-NL" smtClean="0"/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CF45-D5B0-435D-9888-835BABF4A1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8E54-7649-443C-AD85-F6816DCC92D1}" type="datetimeFigureOut">
              <a:rPr lang="nl-NL" smtClean="0"/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CF45-D5B0-435D-9888-835BABF4A1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5FA72F-94D0-1B44-88BF-C807E06B1FBD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A814-3239-A04D-AA98-25E411CB62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569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8E54-7649-443C-AD85-F6816DCC92D1}" type="datetimeFigureOut">
              <a:rPr lang="nl-NL" smtClean="0"/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CF45-D5B0-435D-9888-835BABF4A1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8E54-7649-443C-AD85-F6816DCC92D1}" type="datetimeFigureOut">
              <a:rPr lang="nl-NL" smtClean="0"/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CF45-D5B0-435D-9888-835BABF4A1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8E54-7649-443C-AD85-F6816DCC92D1}" type="datetimeFigureOut">
              <a:rPr lang="nl-NL" smtClean="0"/>
              <a:t>13-12-16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CF45-D5B0-435D-9888-835BABF4A1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8E54-7649-443C-AD85-F6816DCC92D1}" type="datetimeFigureOut">
              <a:rPr lang="nl-NL" smtClean="0"/>
              <a:t>13-12-16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CF45-D5B0-435D-9888-835BABF4A1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8E54-7649-443C-AD85-F6816DCC92D1}" type="datetimeFigureOut">
              <a:rPr lang="nl-NL" smtClean="0"/>
              <a:t>13-12-16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CF45-D5B0-435D-9888-835BABF4A1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8E54-7649-443C-AD85-F6816DCC92D1}" type="datetimeFigureOut">
              <a:rPr lang="nl-NL" smtClean="0"/>
              <a:t>13-12-16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CF45-D5B0-435D-9888-835BABF4A1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8E54-7649-443C-AD85-F6816DCC92D1}" type="datetimeFigureOut">
              <a:rPr lang="nl-NL" smtClean="0"/>
              <a:t>13-12-16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CF45-D5B0-435D-9888-835BABF4A1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8E54-7649-443C-AD85-F6816DCC92D1}" type="datetimeFigureOut">
              <a:rPr lang="nl-NL" smtClean="0"/>
              <a:t>13-12-16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CF45-D5B0-435D-9888-835BABF4A14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78E54-7649-443C-AD85-F6816DCC92D1}" type="datetimeFigureOut">
              <a:rPr lang="nl-NL" smtClean="0"/>
              <a:t>13-12-16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FCF45-D5B0-435D-9888-835BABF4A14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nl-NL" sz="3200">
                <a:latin typeface="Calibri" charset="0"/>
              </a:rPr>
              <a:t>Belang bewegingsonderwijs </a:t>
            </a:r>
            <a:br>
              <a:rPr lang="nl-NL" sz="3200">
                <a:latin typeface="Calibri" charset="0"/>
              </a:rPr>
            </a:br>
            <a:r>
              <a:rPr lang="nl-NL" sz="3200">
                <a:latin typeface="Calibri" charset="0"/>
              </a:rPr>
              <a:t>met kleuters</a:t>
            </a:r>
          </a:p>
        </p:txBody>
      </p:sp>
      <p:sp>
        <p:nvSpPr>
          <p:cNvPr id="17410" name="Subtitel 2"/>
          <p:cNvSpPr>
            <a:spLocks noGrp="1"/>
          </p:cNvSpPr>
          <p:nvPr>
            <p:ph type="body" sz="half" idx="2"/>
          </p:nvPr>
        </p:nvSpPr>
        <p:spPr>
          <a:xfrm>
            <a:off x="381000" y="3733800"/>
            <a:ext cx="6180138" cy="2392363"/>
          </a:xfrm>
        </p:spPr>
        <p:txBody>
          <a:bodyPr/>
          <a:lstStyle/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</p:txBody>
      </p:sp>
      <p:pic>
        <p:nvPicPr>
          <p:cNvPr id="17411" name="Afbeelding 5" descr="sjabloom ppt voorblad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6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kstvak 6"/>
          <p:cNvSpPr txBox="1">
            <a:spLocks noChangeArrowheads="1"/>
          </p:cNvSpPr>
          <p:nvPr/>
        </p:nvSpPr>
        <p:spPr bwMode="auto">
          <a:xfrm>
            <a:off x="5274073" y="3717032"/>
            <a:ext cx="291498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nl-NL" sz="3200" dirty="0" err="1" smtClean="0">
                <a:solidFill>
                  <a:srgbClr val="F19336"/>
                </a:solidFill>
                <a:latin typeface="Roboto Thin" charset="0"/>
              </a:rPr>
              <a:t>Leer-kracht</a:t>
            </a:r>
            <a:r>
              <a:rPr lang="nl-NL" sz="3200" dirty="0" smtClean="0">
                <a:solidFill>
                  <a:srgbClr val="F19336"/>
                </a:solidFill>
                <a:latin typeface="Roboto Thin" charset="0"/>
              </a:rPr>
              <a:t> van</a:t>
            </a:r>
          </a:p>
          <a:p>
            <a:pPr algn="ctr" eaLnBrk="1" hangingPunct="1"/>
            <a:r>
              <a:rPr lang="nl-NL" sz="3200" dirty="0">
                <a:solidFill>
                  <a:srgbClr val="F19336"/>
                </a:solidFill>
                <a:latin typeface="Roboto Thin" charset="0"/>
              </a:rPr>
              <a:t>d</a:t>
            </a:r>
            <a:r>
              <a:rPr lang="nl-NL" sz="3200" dirty="0" smtClean="0">
                <a:solidFill>
                  <a:srgbClr val="F19336"/>
                </a:solidFill>
                <a:latin typeface="Roboto Thin" charset="0"/>
              </a:rPr>
              <a:t>e leerkracht</a:t>
            </a:r>
            <a:endParaRPr lang="nl-NL" sz="3200" dirty="0">
              <a:solidFill>
                <a:srgbClr val="F19336"/>
              </a:solidFill>
              <a:latin typeface="Roboto Thin" charset="0"/>
            </a:endParaRPr>
          </a:p>
        </p:txBody>
      </p:sp>
      <p:sp>
        <p:nvSpPr>
          <p:cNvPr id="17413" name="Tekstvak 7"/>
          <p:cNvSpPr txBox="1">
            <a:spLocks noChangeArrowheads="1"/>
          </p:cNvSpPr>
          <p:nvPr/>
        </p:nvSpPr>
        <p:spPr bwMode="auto">
          <a:xfrm>
            <a:off x="5213350" y="2346325"/>
            <a:ext cx="28962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4000" dirty="0">
                <a:solidFill>
                  <a:srgbClr val="1B99D5"/>
                </a:solidFill>
                <a:latin typeface="Roboto Thin" charset="0"/>
              </a:rPr>
              <a:t>Hoofdstuk 3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4644008" y="5661248"/>
            <a:ext cx="418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EC8029"/>
                </a:solidFill>
                <a:latin typeface="Roboto Thin"/>
              </a:rPr>
              <a:t>Over de mogelijkheden van de leerkracht</a:t>
            </a:r>
            <a:endParaRPr lang="nl-NL" dirty="0">
              <a:solidFill>
                <a:srgbClr val="EC8029"/>
              </a:solidFill>
              <a:latin typeface="Roboto Thin"/>
            </a:endParaRPr>
          </a:p>
        </p:txBody>
      </p:sp>
    </p:spTree>
    <p:extLst>
      <p:ext uri="{BB962C8B-B14F-4D97-AF65-F5344CB8AC3E}">
        <p14:creationId xmlns:p14="http://schemas.microsoft.com/office/powerpoint/2010/main" val="1062860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70B1DC"/>
                </a:solidFill>
                <a:latin typeface="Roboto Thin"/>
              </a:rPr>
              <a:t>Gender bias </a:t>
            </a:r>
            <a:endParaRPr lang="nl-NL" dirty="0">
              <a:solidFill>
                <a:srgbClr val="70B1DC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solidFill>
                  <a:srgbClr val="ED7407"/>
                </a:solidFill>
                <a:latin typeface="Roboto Thin"/>
              </a:rPr>
              <a:t>Genderstereotieperingen</a:t>
            </a:r>
          </a:p>
          <a:p>
            <a:r>
              <a:rPr lang="nl-NL" sz="2400" dirty="0" smtClean="0">
                <a:solidFill>
                  <a:srgbClr val="ED7407"/>
                </a:solidFill>
                <a:latin typeface="Roboto Thin"/>
              </a:rPr>
              <a:t>Veelal onbewust</a:t>
            </a:r>
          </a:p>
          <a:p>
            <a:r>
              <a:rPr lang="nl-NL" sz="2400" dirty="0" smtClean="0">
                <a:solidFill>
                  <a:srgbClr val="ED7407"/>
                </a:solidFill>
                <a:latin typeface="Roboto Thin"/>
              </a:rPr>
              <a:t>Een serieuze overweging waard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44044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3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8" y="12700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70B1DC"/>
                </a:solidFill>
                <a:latin typeface="Roboto Thin"/>
              </a:rPr>
              <a:t>Leidinggeven is leiding </a:t>
            </a:r>
            <a:r>
              <a:rPr lang="nl-NL" dirty="0" smtClean="0">
                <a:solidFill>
                  <a:srgbClr val="70B1DC"/>
                </a:solidFill>
                <a:latin typeface="Roboto Thin"/>
              </a:rPr>
              <a:t>nemen (1) </a:t>
            </a:r>
            <a:endParaRPr lang="nl-NL" dirty="0">
              <a:solidFill>
                <a:srgbClr val="70B1DC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D7407"/>
                </a:solidFill>
                <a:latin typeface="Roboto Thin"/>
              </a:rPr>
              <a:t>Instructie </a:t>
            </a:r>
            <a:r>
              <a:rPr lang="nl-NL" sz="2400" dirty="0">
                <a:solidFill>
                  <a:srgbClr val="ED7407"/>
                </a:solidFill>
                <a:latin typeface="Roboto Thin"/>
              </a:rPr>
              <a:t>voor het opstarten van de les 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Commandostijl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Dialoogstijl</a:t>
            </a:r>
          </a:p>
          <a:p>
            <a:pPr lvl="1"/>
            <a:r>
              <a:rPr lang="nl-NL" sz="2000" dirty="0" err="1" smtClean="0">
                <a:solidFill>
                  <a:srgbClr val="ED7407"/>
                </a:solidFill>
                <a:latin typeface="Roboto Thin"/>
              </a:rPr>
              <a:t>Zelfinstructiestijl</a:t>
            </a:r>
            <a:endParaRPr lang="nl-NL" sz="2000" dirty="0" smtClean="0">
              <a:solidFill>
                <a:srgbClr val="ED7407"/>
              </a:solidFill>
              <a:latin typeface="Roboto Thin"/>
            </a:endParaRPr>
          </a:p>
          <a:p>
            <a:pPr lvl="1"/>
            <a:endParaRPr lang="nl-NL" sz="2600" dirty="0">
              <a:solidFill>
                <a:srgbClr val="ED7407"/>
              </a:solidFill>
              <a:latin typeface="Roboto Thin"/>
            </a:endParaRPr>
          </a:p>
          <a:p>
            <a:r>
              <a:rPr lang="nl-NL" sz="2400" dirty="0" smtClean="0">
                <a:solidFill>
                  <a:srgbClr val="ED7407"/>
                </a:solidFill>
                <a:latin typeface="Roboto Thin"/>
              </a:rPr>
              <a:t>Vormen </a:t>
            </a:r>
            <a:r>
              <a:rPr lang="nl-NL" sz="2400" dirty="0">
                <a:solidFill>
                  <a:srgbClr val="ED7407"/>
                </a:solidFill>
                <a:latin typeface="Roboto Thin"/>
              </a:rPr>
              <a:t>van instructie </a:t>
            </a:r>
            <a:r>
              <a:rPr lang="nl-NL" sz="2400" dirty="0" smtClean="0">
                <a:solidFill>
                  <a:srgbClr val="ED7407"/>
                </a:solidFill>
                <a:latin typeface="Roboto Thin"/>
              </a:rPr>
              <a:t>vooraf</a:t>
            </a:r>
          </a:p>
          <a:p>
            <a:pPr lvl="1"/>
            <a:r>
              <a:rPr lang="nl-NL" sz="2000" dirty="0" err="1" smtClean="0">
                <a:solidFill>
                  <a:srgbClr val="ED7407"/>
                </a:solidFill>
                <a:latin typeface="Roboto Thin"/>
              </a:rPr>
              <a:t>Monkey</a:t>
            </a:r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 </a:t>
            </a:r>
            <a:r>
              <a:rPr lang="nl-NL" sz="2000" dirty="0" err="1" smtClean="0">
                <a:solidFill>
                  <a:srgbClr val="ED7407"/>
                </a:solidFill>
                <a:latin typeface="Roboto Thin"/>
              </a:rPr>
              <a:t>see</a:t>
            </a:r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 is </a:t>
            </a:r>
            <a:r>
              <a:rPr lang="nl-NL" sz="2000" dirty="0" err="1" smtClean="0">
                <a:solidFill>
                  <a:srgbClr val="ED7407"/>
                </a:solidFill>
                <a:latin typeface="Roboto Thin"/>
              </a:rPr>
              <a:t>monkey</a:t>
            </a:r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 do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PAD – plaatje, accenten, doen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Vragenderwijs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Vertel wat wel mag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Leskaarten</a:t>
            </a:r>
            <a:endParaRPr lang="nl-NL" sz="2000" dirty="0">
              <a:solidFill>
                <a:srgbClr val="ED7407"/>
              </a:solidFill>
              <a:latin typeface="Roboto Thin"/>
            </a:endParaRPr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3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7800"/>
          </a:xfrm>
        </p:spPr>
        <p:txBody>
          <a:bodyPr>
            <a:noAutofit/>
          </a:bodyPr>
          <a:lstStyle/>
          <a:p>
            <a:r>
              <a:rPr lang="nl-NL" sz="2400" dirty="0" smtClean="0">
                <a:solidFill>
                  <a:srgbClr val="ED7407"/>
                </a:solidFill>
                <a:latin typeface="Roboto Thin"/>
              </a:rPr>
              <a:t>Leerhulp of extra instructie tijdens de les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Leerhulp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Extra instructie</a:t>
            </a:r>
          </a:p>
          <a:p>
            <a:endParaRPr lang="nl-NL" sz="2400" dirty="0" smtClean="0">
              <a:solidFill>
                <a:srgbClr val="ED7407"/>
              </a:solidFill>
              <a:latin typeface="Roboto Thin"/>
            </a:endParaRPr>
          </a:p>
          <a:p>
            <a:r>
              <a:rPr lang="nl-NL" sz="2400" dirty="0" smtClean="0">
                <a:solidFill>
                  <a:srgbClr val="ED7407"/>
                </a:solidFill>
                <a:latin typeface="Roboto Thin"/>
              </a:rPr>
              <a:t>Vormen van leerhulp of extra instructie tijdens de les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Arrangementswijzigingen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Aanwijzingen en tips</a:t>
            </a:r>
          </a:p>
          <a:p>
            <a:pPr lvl="2"/>
            <a:r>
              <a:rPr lang="nl-NL" sz="1800" dirty="0" smtClean="0">
                <a:solidFill>
                  <a:srgbClr val="ED7407"/>
                </a:solidFill>
                <a:latin typeface="Roboto Thin"/>
              </a:rPr>
              <a:t>Demonstratie</a:t>
            </a:r>
          </a:p>
          <a:p>
            <a:pPr lvl="2"/>
            <a:r>
              <a:rPr lang="nl-NL" sz="1800" dirty="0" smtClean="0">
                <a:solidFill>
                  <a:srgbClr val="ED7407"/>
                </a:solidFill>
                <a:latin typeface="Roboto Thin"/>
              </a:rPr>
              <a:t>Feedback</a:t>
            </a:r>
          </a:p>
          <a:p>
            <a:pPr lvl="2"/>
            <a:r>
              <a:rPr lang="nl-NL" sz="1800" dirty="0" smtClean="0">
                <a:solidFill>
                  <a:srgbClr val="ED7407"/>
                </a:solidFill>
                <a:latin typeface="Roboto Thin"/>
              </a:rPr>
              <a:t>Akoestische en ritmische ondersteuning</a:t>
            </a:r>
          </a:p>
          <a:p>
            <a:pPr lvl="2"/>
            <a:r>
              <a:rPr lang="nl-NL" sz="1800" dirty="0" smtClean="0">
                <a:solidFill>
                  <a:srgbClr val="ED7407"/>
                </a:solidFill>
                <a:latin typeface="Roboto Thin"/>
              </a:rPr>
              <a:t>Uitvoeringsverloop sturen</a:t>
            </a:r>
          </a:p>
          <a:p>
            <a:pPr lvl="2"/>
            <a:r>
              <a:rPr lang="nl-NL" sz="1800" dirty="0" smtClean="0">
                <a:solidFill>
                  <a:srgbClr val="ED7407"/>
                </a:solidFill>
                <a:latin typeface="Roboto Thin"/>
              </a:rPr>
              <a:t>Bewegingsgevoel accentueren</a:t>
            </a:r>
          </a:p>
          <a:p>
            <a:pPr lvl="2"/>
            <a:r>
              <a:rPr lang="nl-NL" sz="1800" dirty="0" smtClean="0">
                <a:solidFill>
                  <a:srgbClr val="ED7407"/>
                </a:solidFill>
                <a:latin typeface="Roboto Thin"/>
              </a:rPr>
              <a:t>Leervragen </a:t>
            </a:r>
            <a:r>
              <a:rPr lang="nl-NL" sz="1800" dirty="0" smtClean="0">
                <a:solidFill>
                  <a:srgbClr val="ED7407"/>
                </a:solidFill>
                <a:latin typeface="Roboto Thin"/>
              </a:rPr>
              <a:t>stellen</a:t>
            </a:r>
            <a:endParaRPr lang="nl-NL" dirty="0" smtClean="0">
              <a:solidFill>
                <a:srgbClr val="ED7407"/>
              </a:solidFill>
              <a:latin typeface="Roboto Thin"/>
            </a:endParaRP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Overige hulp</a:t>
            </a:r>
            <a:endParaRPr lang="nl-NL" sz="2000" dirty="0">
              <a:solidFill>
                <a:srgbClr val="ED7407"/>
              </a:solidFill>
              <a:latin typeface="Roboto Thin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539552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srgbClr val="70B1DC"/>
                </a:solidFill>
                <a:latin typeface="Roboto Thin"/>
              </a:rPr>
              <a:t>Leidinggeven is leiding nemen (2) </a:t>
            </a:r>
            <a:endParaRPr lang="nl-NL" dirty="0">
              <a:solidFill>
                <a:srgbClr val="70B1DC"/>
              </a:solidFill>
              <a:latin typeface="Roboto Thin"/>
            </a:endParaRPr>
          </a:p>
        </p:txBody>
      </p:sp>
      <p:sp>
        <p:nvSpPr>
          <p:cNvPr id="7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3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70B1DC"/>
                </a:solidFill>
                <a:latin typeface="Roboto Thin"/>
              </a:rPr>
              <a:t>Organisatorische </a:t>
            </a:r>
            <a:r>
              <a:rPr lang="nl-NL" dirty="0" smtClean="0">
                <a:solidFill>
                  <a:srgbClr val="70B1DC"/>
                </a:solidFill>
                <a:latin typeface="Roboto Thin"/>
              </a:rPr>
              <a:t>aspecten (1) </a:t>
            </a:r>
            <a:endParaRPr lang="nl-NL" dirty="0">
              <a:solidFill>
                <a:srgbClr val="70B1DC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sz="3400" dirty="0" smtClean="0">
                <a:solidFill>
                  <a:srgbClr val="ED7407"/>
                </a:solidFill>
                <a:latin typeface="Roboto Thin"/>
              </a:rPr>
              <a:t>Organisatievormen</a:t>
            </a:r>
          </a:p>
          <a:p>
            <a:pPr lvl="1"/>
            <a:r>
              <a:rPr lang="nl-NL" sz="2900" dirty="0" smtClean="0">
                <a:solidFill>
                  <a:srgbClr val="ED7407"/>
                </a:solidFill>
                <a:latin typeface="Roboto Thin"/>
              </a:rPr>
              <a:t>Klassikale les</a:t>
            </a:r>
          </a:p>
          <a:p>
            <a:pPr lvl="2"/>
            <a:r>
              <a:rPr lang="nl-NL" sz="2600" dirty="0" smtClean="0">
                <a:solidFill>
                  <a:srgbClr val="ED7407"/>
                </a:solidFill>
                <a:latin typeface="Roboto Thin"/>
              </a:rPr>
              <a:t>Zangspelen</a:t>
            </a:r>
          </a:p>
          <a:p>
            <a:pPr lvl="2"/>
            <a:r>
              <a:rPr lang="nl-NL" sz="2600" dirty="0" smtClean="0">
                <a:solidFill>
                  <a:srgbClr val="ED7407"/>
                </a:solidFill>
                <a:latin typeface="Roboto Thin"/>
              </a:rPr>
              <a:t>Kringspelen</a:t>
            </a:r>
          </a:p>
          <a:p>
            <a:pPr lvl="2"/>
            <a:r>
              <a:rPr lang="nl-NL" sz="2600" dirty="0" smtClean="0">
                <a:solidFill>
                  <a:srgbClr val="ED7407"/>
                </a:solidFill>
                <a:latin typeface="Roboto Thin"/>
              </a:rPr>
              <a:t>Individueel spelen met klein materiaal</a:t>
            </a:r>
          </a:p>
          <a:p>
            <a:pPr lvl="2"/>
            <a:r>
              <a:rPr lang="nl-NL" sz="2600" dirty="0" smtClean="0">
                <a:solidFill>
                  <a:srgbClr val="ED7407"/>
                </a:solidFill>
                <a:latin typeface="Roboto Thin"/>
              </a:rPr>
              <a:t>Bewegingsbaan in stroomvorm</a:t>
            </a:r>
          </a:p>
          <a:p>
            <a:pPr lvl="2"/>
            <a:r>
              <a:rPr lang="nl-NL" sz="2600" dirty="0" smtClean="0">
                <a:solidFill>
                  <a:srgbClr val="ED7407"/>
                </a:solidFill>
                <a:latin typeface="Roboto Thin"/>
              </a:rPr>
              <a:t>Tikspelen</a:t>
            </a:r>
          </a:p>
          <a:p>
            <a:pPr lvl="1"/>
            <a:endParaRPr lang="nl-NL" dirty="0" smtClean="0">
              <a:solidFill>
                <a:srgbClr val="ED7407"/>
              </a:solidFill>
              <a:latin typeface="Roboto Thin"/>
            </a:endParaRPr>
          </a:p>
          <a:p>
            <a:pPr lvl="1"/>
            <a:r>
              <a:rPr lang="nl-NL" sz="3400" dirty="0" smtClean="0">
                <a:solidFill>
                  <a:srgbClr val="ED7407"/>
                </a:solidFill>
                <a:latin typeface="Roboto Thin"/>
              </a:rPr>
              <a:t>Vrije les</a:t>
            </a:r>
          </a:p>
          <a:p>
            <a:pPr lvl="2"/>
            <a:r>
              <a:rPr lang="nl-NL" sz="2600" dirty="0" smtClean="0">
                <a:solidFill>
                  <a:srgbClr val="ED7407"/>
                </a:solidFill>
                <a:latin typeface="Roboto Thin"/>
              </a:rPr>
              <a:t>Kermisles</a:t>
            </a:r>
          </a:p>
          <a:p>
            <a:pPr lvl="2"/>
            <a:r>
              <a:rPr lang="nl-NL" sz="2600" dirty="0" smtClean="0">
                <a:solidFill>
                  <a:srgbClr val="ED7407"/>
                </a:solidFill>
                <a:latin typeface="Roboto Thin"/>
              </a:rPr>
              <a:t>Speeltuinles</a:t>
            </a:r>
          </a:p>
          <a:p>
            <a:pPr lvl="1"/>
            <a:endParaRPr lang="nl-NL" dirty="0" smtClean="0">
              <a:solidFill>
                <a:srgbClr val="ED7407"/>
              </a:solidFill>
              <a:latin typeface="Roboto Thin"/>
            </a:endParaRPr>
          </a:p>
          <a:p>
            <a:pPr lvl="1"/>
            <a:r>
              <a:rPr lang="nl-NL" sz="3400" dirty="0" smtClean="0">
                <a:solidFill>
                  <a:srgbClr val="ED7407"/>
                </a:solidFill>
                <a:latin typeface="Roboto Thin"/>
              </a:rPr>
              <a:t>Vakkenles</a:t>
            </a:r>
          </a:p>
          <a:p>
            <a:pPr lvl="2"/>
            <a:r>
              <a:rPr lang="nl-NL" sz="2600" dirty="0" smtClean="0">
                <a:solidFill>
                  <a:srgbClr val="ED7407"/>
                </a:solidFill>
                <a:latin typeface="Roboto Thin"/>
              </a:rPr>
              <a:t>Groepjesles</a:t>
            </a:r>
          </a:p>
          <a:p>
            <a:pPr lvl="2"/>
            <a:r>
              <a:rPr lang="nl-NL" sz="2600" dirty="0" err="1" smtClean="0">
                <a:solidFill>
                  <a:srgbClr val="ED7407"/>
                </a:solidFill>
                <a:latin typeface="Roboto Thin"/>
              </a:rPr>
              <a:t>Copyles</a:t>
            </a:r>
            <a:endParaRPr lang="nl-NL" sz="2600" dirty="0" smtClean="0">
              <a:solidFill>
                <a:srgbClr val="ED7407"/>
              </a:solidFill>
              <a:latin typeface="Roboto Thin"/>
            </a:endParaRPr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3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70B1DC"/>
                </a:solidFill>
                <a:latin typeface="Roboto Thin"/>
              </a:rPr>
              <a:t>Organisatorische aspecten </a:t>
            </a:r>
            <a:r>
              <a:rPr lang="nl-NL" dirty="0" smtClean="0">
                <a:solidFill>
                  <a:srgbClr val="70B1DC"/>
                </a:solidFill>
                <a:latin typeface="Roboto Thin"/>
              </a:rPr>
              <a:t>(2)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D7407"/>
                </a:solidFill>
                <a:latin typeface="Roboto Thin"/>
              </a:rPr>
              <a:t>Groeperingsvormen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Homogene indelingen</a:t>
            </a:r>
          </a:p>
          <a:p>
            <a:pPr lvl="2"/>
            <a:r>
              <a:rPr lang="nl-NL" sz="1800" dirty="0" smtClean="0">
                <a:solidFill>
                  <a:srgbClr val="ED7407"/>
                </a:solidFill>
                <a:latin typeface="Roboto Thin"/>
              </a:rPr>
              <a:t>Jongste en oudste kleuters</a:t>
            </a:r>
          </a:p>
          <a:p>
            <a:pPr lvl="2"/>
            <a:r>
              <a:rPr lang="nl-NL" sz="1800" dirty="0" smtClean="0">
                <a:solidFill>
                  <a:srgbClr val="ED7407"/>
                </a:solidFill>
                <a:latin typeface="Roboto Thin"/>
              </a:rPr>
              <a:t>Jongens en meisjes</a:t>
            </a:r>
          </a:p>
          <a:p>
            <a:pPr lvl="2"/>
            <a:r>
              <a:rPr lang="nl-NL" sz="1800" dirty="0" smtClean="0">
                <a:solidFill>
                  <a:srgbClr val="ED7407"/>
                </a:solidFill>
                <a:latin typeface="Roboto Thin"/>
              </a:rPr>
              <a:t>Engeltjes en bengeltjes</a:t>
            </a:r>
          </a:p>
          <a:p>
            <a:pPr lvl="2"/>
            <a:r>
              <a:rPr lang="nl-NL" sz="1800" dirty="0" smtClean="0">
                <a:solidFill>
                  <a:srgbClr val="ED7407"/>
                </a:solidFill>
                <a:latin typeface="Roboto Thin"/>
              </a:rPr>
              <a:t>Angstige kinderen en durfals</a:t>
            </a:r>
          </a:p>
          <a:p>
            <a:pPr lvl="2"/>
            <a:r>
              <a:rPr lang="nl-NL" sz="1800" dirty="0" smtClean="0">
                <a:solidFill>
                  <a:srgbClr val="ED7407"/>
                </a:solidFill>
                <a:latin typeface="Roboto Thin"/>
              </a:rPr>
              <a:t>Rustige en drukke kinderen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Heterogeen en willekeurig ingedeelde groepen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Lange(re) tijd dezelfde </a:t>
            </a:r>
            <a:r>
              <a:rPr lang="nl-NL" sz="2000" dirty="0" err="1" smtClean="0">
                <a:solidFill>
                  <a:srgbClr val="ED7407"/>
                </a:solidFill>
                <a:latin typeface="Roboto Thin"/>
              </a:rPr>
              <a:t>subgroepjes</a:t>
            </a:r>
            <a:endParaRPr lang="nl-NL" sz="2000" dirty="0" smtClean="0">
              <a:solidFill>
                <a:srgbClr val="ED7407"/>
              </a:solidFill>
              <a:latin typeface="Roboto Thin"/>
            </a:endParaRP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3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70B1DC"/>
                </a:solidFill>
                <a:latin typeface="Roboto Thin"/>
              </a:rPr>
              <a:t>Organisatorische aspecten </a:t>
            </a:r>
            <a:r>
              <a:rPr lang="nl-NL" dirty="0" smtClean="0">
                <a:solidFill>
                  <a:srgbClr val="70B1DC"/>
                </a:solidFill>
                <a:latin typeface="Roboto Thin"/>
              </a:rPr>
              <a:t>(3)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D7407"/>
                </a:solidFill>
                <a:latin typeface="Roboto Thin"/>
              </a:rPr>
              <a:t>Taakvormen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Opdrachtvorm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Verhaalvorm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Fantasievorm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Spelvorm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Oefenvorm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Wedstrijdvorm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3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70B1DC"/>
                </a:solidFill>
                <a:latin typeface="Roboto Thin"/>
              </a:rPr>
              <a:t>Begeleiding</a:t>
            </a:r>
            <a:endParaRPr lang="nl-NL" dirty="0">
              <a:solidFill>
                <a:srgbClr val="70B1DC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D7407"/>
                </a:solidFill>
                <a:latin typeface="Roboto Thin"/>
              </a:rPr>
              <a:t>Begeleidingsstijlen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Instrueren (</a:t>
            </a:r>
            <a:r>
              <a:rPr lang="nl-NL" sz="2000" dirty="0" err="1" smtClean="0">
                <a:solidFill>
                  <a:srgbClr val="ED7407"/>
                </a:solidFill>
                <a:latin typeface="Roboto Thin"/>
              </a:rPr>
              <a:t>lukt’t</a:t>
            </a:r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)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Participeren (</a:t>
            </a:r>
            <a:r>
              <a:rPr lang="nl-NL" sz="2000" dirty="0" err="1" smtClean="0">
                <a:solidFill>
                  <a:srgbClr val="ED7407"/>
                </a:solidFill>
                <a:latin typeface="Roboto Thin"/>
              </a:rPr>
              <a:t>loopt’t</a:t>
            </a:r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)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Stimuleren en motiveren (</a:t>
            </a:r>
            <a:r>
              <a:rPr lang="nl-NL" sz="2000" dirty="0" err="1" smtClean="0">
                <a:solidFill>
                  <a:srgbClr val="ED7407"/>
                </a:solidFill>
                <a:latin typeface="Roboto Thin"/>
              </a:rPr>
              <a:t>leeft’t</a:t>
            </a:r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)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Delegeren (</a:t>
            </a:r>
            <a:r>
              <a:rPr lang="nl-NL" sz="2000" dirty="0" err="1" smtClean="0">
                <a:solidFill>
                  <a:srgbClr val="ED7407"/>
                </a:solidFill>
                <a:latin typeface="Roboto Thin"/>
              </a:rPr>
              <a:t>laat’t</a:t>
            </a:r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) </a:t>
            </a:r>
          </a:p>
          <a:p>
            <a:pPr lvl="1"/>
            <a:endParaRPr lang="nl-NL" sz="2200" dirty="0" smtClean="0">
              <a:solidFill>
                <a:srgbClr val="ED7407"/>
              </a:solidFill>
              <a:latin typeface="Roboto Thin"/>
            </a:endParaRPr>
          </a:p>
          <a:p>
            <a:r>
              <a:rPr lang="nl-NL" sz="2400" dirty="0" err="1" smtClean="0">
                <a:solidFill>
                  <a:srgbClr val="ED7407"/>
                </a:solidFill>
                <a:latin typeface="Roboto Thin"/>
              </a:rPr>
              <a:t>CIOS-rollen</a:t>
            </a:r>
            <a:endParaRPr lang="nl-NL" sz="2400" dirty="0" smtClean="0">
              <a:solidFill>
                <a:srgbClr val="ED7407"/>
              </a:solidFill>
              <a:latin typeface="Roboto Thin"/>
            </a:endParaRP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Coach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Instructeur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Organisator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Scheidsrechter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3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70B1DC"/>
                </a:solidFill>
                <a:latin typeface="Roboto Thin"/>
              </a:rPr>
              <a:t>Omgangsvormen</a:t>
            </a:r>
            <a:endParaRPr lang="nl-NL" dirty="0">
              <a:solidFill>
                <a:srgbClr val="70B1DC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D7407"/>
                </a:solidFill>
                <a:latin typeface="Roboto Thin"/>
              </a:rPr>
              <a:t>Accent op drie basisbehoeften van kinderen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Competentie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Autonomie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Relatie en verbinding</a:t>
            </a:r>
          </a:p>
          <a:p>
            <a:pPr lvl="1"/>
            <a:endParaRPr lang="nl-NL" dirty="0" smtClean="0">
              <a:solidFill>
                <a:srgbClr val="ED7407"/>
              </a:solidFill>
              <a:latin typeface="Roboto Thin"/>
            </a:endParaRPr>
          </a:p>
          <a:p>
            <a:r>
              <a:rPr lang="nl-NL" sz="2400" dirty="0" smtClean="0">
                <a:solidFill>
                  <a:srgbClr val="ED7407"/>
                </a:solidFill>
                <a:latin typeface="Roboto Thin"/>
              </a:rPr>
              <a:t>Accent op gedrag op de dimensies ‘kunnen en willen’</a:t>
            </a:r>
          </a:p>
          <a:p>
            <a:pPr lvl="1"/>
            <a:r>
              <a:rPr lang="nl-NL" sz="2000" dirty="0" err="1" smtClean="0">
                <a:solidFill>
                  <a:srgbClr val="ED7407"/>
                </a:solidFill>
                <a:latin typeface="Roboto Thin"/>
              </a:rPr>
              <a:t>Skill-willmatrix</a:t>
            </a:r>
            <a:endParaRPr lang="nl-NL" sz="2000" dirty="0" smtClean="0">
              <a:solidFill>
                <a:srgbClr val="ED7407"/>
              </a:solidFill>
              <a:latin typeface="Roboto Thin"/>
            </a:endParaRP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Vaardigheid en motivatie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3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70B1DC"/>
                </a:solidFill>
                <a:latin typeface="Roboto Thin"/>
              </a:rPr>
              <a:t>Omgangsvormen</a:t>
            </a:r>
            <a:endParaRPr lang="nl-NL" dirty="0">
              <a:solidFill>
                <a:srgbClr val="70B1DC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D7407"/>
                </a:solidFill>
                <a:latin typeface="Roboto Thin"/>
              </a:rPr>
              <a:t>Accent op interactiepatronen tussen leerkracht en leerling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Complementair principe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Symmetrieprincipe</a:t>
            </a:r>
          </a:p>
          <a:p>
            <a:pPr lvl="1"/>
            <a:endParaRPr lang="nl-NL" dirty="0" smtClean="0">
              <a:solidFill>
                <a:srgbClr val="ED7407"/>
              </a:solidFill>
              <a:latin typeface="Roboto Thin"/>
            </a:endParaRPr>
          </a:p>
          <a:p>
            <a:r>
              <a:rPr lang="nl-NL" sz="2400" dirty="0" smtClean="0">
                <a:solidFill>
                  <a:srgbClr val="ED7407"/>
                </a:solidFill>
                <a:latin typeface="Roboto Thin"/>
              </a:rPr>
              <a:t>Roos van </a:t>
            </a:r>
            <a:r>
              <a:rPr lang="nl-NL" sz="2400" dirty="0" err="1" smtClean="0">
                <a:solidFill>
                  <a:srgbClr val="ED7407"/>
                </a:solidFill>
                <a:latin typeface="Roboto Thin"/>
              </a:rPr>
              <a:t>Leary</a:t>
            </a:r>
            <a:endParaRPr lang="nl-NL" sz="2400" dirty="0" smtClean="0">
              <a:solidFill>
                <a:srgbClr val="ED7407"/>
              </a:solidFill>
              <a:latin typeface="Roboto Thin"/>
            </a:endParaRP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Aanvallend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Leidinggevend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Aanpassend</a:t>
            </a:r>
          </a:p>
          <a:p>
            <a:pPr lvl="1"/>
            <a:r>
              <a:rPr lang="nl-NL" sz="2000" dirty="0" smtClean="0">
                <a:solidFill>
                  <a:srgbClr val="ED7407"/>
                </a:solidFill>
                <a:latin typeface="Roboto Thin"/>
              </a:rPr>
              <a:t>Verdedigend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3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276</Words>
  <Application>Microsoft Macintosh PowerPoint</Application>
  <PresentationFormat>Diavoorstelling (4:3)</PresentationFormat>
  <Paragraphs>113</Paragraphs>
  <Slides>10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Belang bewegingsonderwijs  met kleuters</vt:lpstr>
      <vt:lpstr>Leidinggeven is leiding nemen (1) </vt:lpstr>
      <vt:lpstr>PowerPoint-presentatie</vt:lpstr>
      <vt:lpstr>Organisatorische aspecten (1) </vt:lpstr>
      <vt:lpstr>Organisatorische aspecten (2) </vt:lpstr>
      <vt:lpstr>Organisatorische aspecten (3) </vt:lpstr>
      <vt:lpstr>Begeleiding</vt:lpstr>
      <vt:lpstr>Omgangsvormen</vt:lpstr>
      <vt:lpstr>Omgangsvormen</vt:lpstr>
      <vt:lpstr>Gender bias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Leer-kracht van de leerkracht</dc:title>
  <dc:creator>Theo de Groot</dc:creator>
  <cp:lastModifiedBy>Nick Vissers</cp:lastModifiedBy>
  <cp:revision>7</cp:revision>
  <dcterms:created xsi:type="dcterms:W3CDTF">2016-12-11T14:45:45Z</dcterms:created>
  <dcterms:modified xsi:type="dcterms:W3CDTF">2016-12-14T11:18:49Z</dcterms:modified>
</cp:coreProperties>
</file>